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media/image4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.jpe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lvl1pPr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You’re making an area off limits to fihsing, we all know that that has important ramifications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9" name="Shape 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So, the hope is we get more fish inside, we get more fish outside, everybody wins.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Start with motivation: helping communities and ecosystems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What are we going to be looking at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9" name="Shape 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You’re making an area off limits to fishing, we all know that that has important ramifications </a:t>
            </a:r>
            <a:endParaRPr sz="2200"/>
          </a:p>
          <a:p>
            <a:pPr lvl="0">
              <a:defRPr sz="1800"/>
            </a:pPr>
            <a:r>
              <a:rPr sz="2200"/>
              <a:t>We felt that there’s already a lot of activity focused on this question of do reserves help or not. What’s been missing in this debate though has been a discussion of the short-term, what happens to the community in the first few years after putting a reserve in place.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How long until a communities investment pays off?</a:t>
            </a:r>
            <a:endParaRPr sz="2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3" name="Shape 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We’re talking about catches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Box around the negative values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Yield Benefit </a:t>
            </a:r>
            <a:endParaRPr sz="2200"/>
          </a:p>
          <a:p>
            <a:pPr lvl="0">
              <a:defRPr sz="1800"/>
            </a:pPr>
            <a:r>
              <a:rPr sz="2200"/>
              <a:t>Conservation benefits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How long does it take for the green area to make up for the red area? How long does it take for the investment to pay off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6" name="Shape 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average is about 17 years for the communities investment in the reserve to pay off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Long term optimal</a:t>
            </a:r>
            <a:endParaRPr sz="2200"/>
          </a:p>
          <a:p>
            <a:pPr lvl="0">
              <a:defRPr sz="1800"/>
            </a:pPr>
            <a:r>
              <a:rPr sz="2200"/>
              <a:t>Short term optimal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We’re talking about catches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Box around the negative values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Yield Benefit </a:t>
            </a:r>
            <a:endParaRPr sz="2200"/>
          </a:p>
          <a:p>
            <a:pPr lvl="0">
              <a:defRPr sz="1800"/>
            </a:pPr>
            <a:r>
              <a:rPr sz="2200"/>
              <a:t>Conservation benefits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How long does it take for the green area to make up for the red area? How long does it take for the investment to pay off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We all want the long term healthy fishery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gradFill flip="none" rotWithShape="1">
          <a:gsLst>
            <a:gs pos="0">
              <a:srgbClr val="2392D1"/>
            </a:gs>
            <a:gs pos="100000">
              <a:srgbClr val="21547D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gradFill flip="none" rotWithShape="1">
          <a:gsLst>
            <a:gs pos="0">
              <a:srgbClr val="259EE6"/>
            </a:gs>
            <a:gs pos="100000">
              <a:srgbClr val="0525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gradFill flip="none" rotWithShape="1">
          <a:gsLst>
            <a:gs pos="0">
              <a:srgbClr val="279AE1"/>
            </a:gs>
            <a:gs pos="100000">
              <a:srgbClr val="04253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gradFill flip="none" rotWithShape="1">
          <a:gsLst>
            <a:gs pos="0">
              <a:srgbClr val="239FE9"/>
            </a:gs>
            <a:gs pos="100000">
              <a:srgbClr val="08263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gradFill flip="none" rotWithShape="1">
          <a:gsLst>
            <a:gs pos="0">
              <a:srgbClr val="24A6F1"/>
            </a:gs>
            <a:gs pos="100000">
              <a:srgbClr val="072034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gradFill flip="none" rotWithShape="1">
          <a:gsLst>
            <a:gs pos="0">
              <a:srgbClr val="24A1EC"/>
            </a:gs>
            <a:gs pos="100000">
              <a:srgbClr val="072036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gradFill flip="none" rotWithShape="1">
          <a:gsLst>
            <a:gs pos="0">
              <a:srgbClr val="239FE9"/>
            </a:gs>
            <a:gs pos="100000">
              <a:srgbClr val="05223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gradFill flip="none" rotWithShape="1">
          <a:gsLst>
            <a:gs pos="0">
              <a:srgbClr val="259EE6"/>
            </a:gs>
            <a:gs pos="100000">
              <a:srgbClr val="07233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gradFill flip="none" rotWithShape="1">
          <a:gsLst>
            <a:gs pos="0">
              <a:srgbClr val="259EE6"/>
            </a:gs>
            <a:gs pos="100000">
              <a:srgbClr val="072236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gradFill flip="none" rotWithShape="1">
          <a:gsLst>
            <a:gs pos="0">
              <a:srgbClr val="24A1EC"/>
            </a:gs>
            <a:gs pos="100000">
              <a:srgbClr val="07233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gradFill flip="none" rotWithShape="1">
          <a:gsLst>
            <a:gs pos="0">
              <a:srgbClr val="239FE9"/>
            </a:gs>
            <a:gs pos="100000">
              <a:srgbClr val="0525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79AE1"/>
            </a:gs>
            <a:gs pos="100000">
              <a:srgbClr val="07263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0.png"/><Relationship Id="rId9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9449" y="8537916"/>
            <a:ext cx="3040102" cy="755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G_5002-filtered.jpeg"/>
          <p:cNvPicPr/>
          <p:nvPr/>
        </p:nvPicPr>
        <p:blipFill>
          <a:blip r:embed="rId3">
            <a:extLst/>
          </a:blip>
          <a:srcRect l="14124" t="77" r="37339" b="0"/>
          <a:stretch>
            <a:fillRect/>
          </a:stretch>
        </p:blipFill>
        <p:spPr>
          <a:xfrm>
            <a:off x="6718299" y="762000"/>
            <a:ext cx="5334001" cy="823595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31622">
              <a:defRPr sz="1800">
                <a:solidFill>
                  <a:srgbClr val="000000"/>
                </a:solidFill>
              </a:defRPr>
            </a:pPr>
            <a:r>
              <a:rPr sz="5460">
                <a:solidFill>
                  <a:srgbClr val="FFFFFF"/>
                </a:solidFill>
              </a:rPr>
              <a:t>Short Term Economic Impacts of </a:t>
            </a:r>
            <a:endParaRPr sz="5460">
              <a:solidFill>
                <a:srgbClr val="FFFFFF"/>
              </a:solidFill>
            </a:endParaRPr>
          </a:p>
          <a:p>
            <a:pPr lvl="0" defTabSz="531622">
              <a:defRPr sz="1800">
                <a:solidFill>
                  <a:srgbClr val="000000"/>
                </a:solidFill>
              </a:defRPr>
            </a:pPr>
            <a:r>
              <a:rPr sz="5460">
                <a:solidFill>
                  <a:srgbClr val="FFFFFF"/>
                </a:solidFill>
              </a:rPr>
              <a:t>Marine Reserves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952500" y="5003800"/>
            <a:ext cx="5334000" cy="2125276"/>
          </a:xfrm>
          <a:prstGeom prst="rect">
            <a:avLst/>
          </a:prstGeom>
        </p:spPr>
        <p:txBody>
          <a:bodyPr/>
          <a:lstStyle/>
          <a:p>
            <a:pPr lvl="0" defTabSz="560831">
              <a:defRPr sz="1800">
                <a:solidFill>
                  <a:srgbClr val="000000"/>
                </a:solidFill>
              </a:defRPr>
            </a:pPr>
            <a:r>
              <a:rPr sz="3072">
                <a:solidFill>
                  <a:srgbClr val="FFFFFF"/>
                </a:solidFill>
              </a:rPr>
              <a:t>Dan Ovando, </a:t>
            </a:r>
            <a:endParaRPr sz="3072">
              <a:solidFill>
                <a:srgbClr val="FFFFFF"/>
              </a:solidFill>
            </a:endParaRPr>
          </a:p>
          <a:p>
            <a:pPr lvl="0" defTabSz="560831">
              <a:defRPr sz="1800">
                <a:solidFill>
                  <a:srgbClr val="000000"/>
                </a:solidFill>
              </a:defRPr>
            </a:pPr>
            <a:r>
              <a:rPr sz="3072">
                <a:solidFill>
                  <a:srgbClr val="FFFFFF"/>
                </a:solidFill>
              </a:rPr>
              <a:t>Dawn Dougherty, Jono Wilson</a:t>
            </a:r>
            <a:endParaRPr sz="3072">
              <a:solidFill>
                <a:srgbClr val="FFFFFF"/>
              </a:solidFill>
            </a:endParaRPr>
          </a:p>
          <a:p>
            <a:pPr lvl="0" defTabSz="560831">
              <a:defRPr sz="1800">
                <a:solidFill>
                  <a:srgbClr val="000000"/>
                </a:solidFill>
              </a:defRPr>
            </a:pPr>
            <a:r>
              <a:rPr sz="3072">
                <a:solidFill>
                  <a:srgbClr val="FFFFFF"/>
                </a:solidFill>
              </a:rPr>
              <a:t>Bren PhD Symposium, </a:t>
            </a:r>
            <a:endParaRPr sz="3072">
              <a:solidFill>
                <a:srgbClr val="FFFFFF"/>
              </a:solidFill>
            </a:endParaRPr>
          </a:p>
          <a:p>
            <a:pPr lvl="0" defTabSz="560831">
              <a:defRPr sz="1800">
                <a:solidFill>
                  <a:srgbClr val="000000"/>
                </a:solidFill>
              </a:defRPr>
            </a:pPr>
            <a:r>
              <a:rPr sz="3072">
                <a:solidFill>
                  <a:srgbClr val="FFFFFF"/>
                </a:solidFill>
              </a:rPr>
              <a:t>Feb 20 2015</a:t>
            </a:r>
          </a:p>
        </p:txBody>
      </p:sp>
      <p:pic>
        <p:nvPicPr>
          <p:cNvPr id="3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1798" y="7370374"/>
            <a:ext cx="4144004" cy="755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Time to Positive NPB for EQ and Opt Barchart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5999" y="969551"/>
            <a:ext cx="109728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>
            <p:ph type="title"/>
          </p:nvPr>
        </p:nvSpPr>
        <p:spPr>
          <a:xfrm>
            <a:off x="952500" y="-508000"/>
            <a:ext cx="110998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Can Design Help?</a:t>
            </a:r>
          </a:p>
        </p:txBody>
      </p:sp>
      <p:pic>
        <p:nvPicPr>
          <p:cNvPr id="93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6348" y="4059523"/>
            <a:ext cx="1388660" cy="810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1534" y="5491431"/>
            <a:ext cx="983135" cy="715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53231" y="3343154"/>
            <a:ext cx="1080375" cy="810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81308" y="4059523"/>
            <a:ext cx="1215422" cy="810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asted-image-small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27882" y="1216406"/>
            <a:ext cx="1388660" cy="92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54892" y="4979472"/>
            <a:ext cx="1388660" cy="564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ingle Yield Trajectory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07287" y="576460"/>
            <a:ext cx="13761308" cy="860081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3701303" y="3279881"/>
            <a:ext cx="18121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555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558"/>
                </a:solidFill>
              </a:rPr>
              <a:t>Reserve Created</a:t>
            </a:r>
          </a:p>
        </p:txBody>
      </p:sp>
      <p:sp>
        <p:nvSpPr>
          <p:cNvPr id="104" name="Shape 104"/>
          <p:cNvSpPr/>
          <p:nvPr/>
        </p:nvSpPr>
        <p:spPr>
          <a:xfrm flipH="1">
            <a:off x="4036709" y="4225715"/>
            <a:ext cx="386767" cy="778915"/>
          </a:xfrm>
          <a:prstGeom prst="line">
            <a:avLst/>
          </a:prstGeom>
          <a:ln w="25400">
            <a:solidFill>
              <a:srgbClr val="97181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5315139" y="1497628"/>
            <a:ext cx="18121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555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558"/>
                </a:solidFill>
              </a:rPr>
              <a:t>Catch Increases</a:t>
            </a:r>
          </a:p>
        </p:txBody>
      </p:sp>
      <p:sp>
        <p:nvSpPr>
          <p:cNvPr id="106" name="Shape 106"/>
          <p:cNvSpPr/>
          <p:nvPr/>
        </p:nvSpPr>
        <p:spPr>
          <a:xfrm>
            <a:off x="5916797" y="2443839"/>
            <a:ext cx="919647" cy="2021023"/>
          </a:xfrm>
          <a:prstGeom prst="line">
            <a:avLst/>
          </a:prstGeom>
          <a:ln w="25400">
            <a:solidFill>
              <a:srgbClr val="97181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9093043" y="6365070"/>
            <a:ext cx="195581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555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558"/>
                </a:solidFill>
              </a:rPr>
              <a:t>Net Benefits</a:t>
            </a:r>
          </a:p>
        </p:txBody>
      </p:sp>
      <p:sp>
        <p:nvSpPr>
          <p:cNvPr id="108" name="Shape 108"/>
          <p:cNvSpPr/>
          <p:nvPr/>
        </p:nvSpPr>
        <p:spPr>
          <a:xfrm flipH="1" flipV="1">
            <a:off x="9338311" y="5289079"/>
            <a:ext cx="175257" cy="1174352"/>
          </a:xfrm>
          <a:prstGeom prst="line">
            <a:avLst/>
          </a:prstGeom>
          <a:ln w="25400">
            <a:solidFill>
              <a:srgbClr val="97181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09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1485" y="4330904"/>
            <a:ext cx="2461871" cy="1682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3260804" y="5221826"/>
            <a:ext cx="3348791" cy="3006255"/>
          </a:xfrm>
          <a:prstGeom prst="rect">
            <a:avLst/>
          </a:prstGeom>
          <a:solidFill>
            <a:srgbClr val="FF3436">
              <a:alpha val="5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11" name="Shape 111"/>
          <p:cNvSpPr/>
          <p:nvPr/>
        </p:nvSpPr>
        <p:spPr>
          <a:xfrm>
            <a:off x="91248" y="3772933"/>
            <a:ext cx="19777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Change in </a:t>
            </a:r>
          </a:p>
        </p:txBody>
      </p:sp>
      <p:sp>
        <p:nvSpPr>
          <p:cNvPr id="112" name="Shape 112"/>
          <p:cNvSpPr/>
          <p:nvPr/>
        </p:nvSpPr>
        <p:spPr>
          <a:xfrm>
            <a:off x="190565" y="6077770"/>
            <a:ext cx="113080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Catch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1073788" y="-271805"/>
            <a:ext cx="11553841" cy="1487056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760">
                <a:solidFill>
                  <a:srgbClr val="FFFFFF"/>
                </a:solidFill>
              </a:rPr>
              <a:t>What Kinds of Loans are Possible?</a:t>
            </a:r>
          </a:p>
        </p:txBody>
      </p:sp>
      <p:pic>
        <p:nvPicPr>
          <p:cNvPr id="117" name="Max Loan Payable Barchart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308" y="823677"/>
            <a:ext cx="109728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2320636" y="4957375"/>
            <a:ext cx="3218874" cy="3058088"/>
          </a:xfrm>
          <a:prstGeom prst="rect">
            <a:avLst/>
          </a:prstGeom>
          <a:ln w="1143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8934480" y="1864286"/>
            <a:ext cx="3218874" cy="3058089"/>
          </a:xfrm>
          <a:prstGeom prst="rect">
            <a:avLst/>
          </a:prstGeom>
          <a:ln w="1143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0" name="Shape 120"/>
          <p:cNvSpPr/>
          <p:nvPr/>
        </p:nvSpPr>
        <p:spPr>
          <a:xfrm>
            <a:off x="5636612" y="4957375"/>
            <a:ext cx="3218874" cy="3058088"/>
          </a:xfrm>
          <a:prstGeom prst="rect">
            <a:avLst/>
          </a:prstGeom>
          <a:ln w="1143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xi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" grpId="2"/>
      <p:bldP build="whole" bldLvl="1" animBg="1" rev="0" advAuto="0" spid="120" grpId="5"/>
      <p:bldP build="whole" bldLvl="1" animBg="1" rev="0" advAuto="0" spid="119" grpId="3"/>
      <p:bldP build="whole" bldLvl="1" animBg="1" rev="0" advAuto="0" spid="119" grpId="4"/>
      <p:bldP build="whole" bldLvl="1" animBg="1" rev="0" advAuto="0" spid="1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G_5708.jpeg"/>
          <p:cNvPicPr/>
          <p:nvPr/>
        </p:nvPicPr>
        <p:blipFill>
          <a:blip r:embed="rId3">
            <a:extLst/>
          </a:blip>
          <a:srcRect l="25000" t="0" r="25000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>
            <p:ph type="body" idx="4294967295"/>
          </p:nvPr>
        </p:nvSpPr>
        <p:spPr>
          <a:xfrm>
            <a:off x="685800" y="1468462"/>
            <a:ext cx="5128419" cy="6816676"/>
          </a:xfrm>
          <a:prstGeom prst="rect">
            <a:avLst/>
          </a:prstGeom>
        </p:spPr>
        <p:txBody>
          <a:bodyPr/>
          <a:lstStyle/>
          <a:p>
            <a:pPr lvl="0" marL="425195" indent="-425195" defTabSz="543305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534">
                <a:solidFill>
                  <a:srgbClr val="FFFFFF"/>
                </a:solidFill>
              </a:rPr>
              <a:t>Reserves can benefit fisheries, but often not very quickly</a:t>
            </a:r>
            <a:endParaRPr sz="3534">
              <a:solidFill>
                <a:srgbClr val="FFFFFF"/>
              </a:solidFill>
            </a:endParaRPr>
          </a:p>
          <a:p>
            <a:pPr lvl="0" marL="425195" indent="-425195" defTabSz="543305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534">
                <a:solidFill>
                  <a:srgbClr val="FFFFFF"/>
                </a:solidFill>
              </a:rPr>
              <a:t>Design, loans, or value increases can help</a:t>
            </a:r>
            <a:endParaRPr sz="3534">
              <a:solidFill>
                <a:srgbClr val="FFFFFF"/>
              </a:solidFill>
            </a:endParaRPr>
          </a:p>
          <a:p>
            <a:pPr lvl="0" marL="425195" indent="-425195" defTabSz="543305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534">
                <a:solidFill>
                  <a:srgbClr val="FFFFFF"/>
                </a:solidFill>
              </a:rPr>
              <a:t>We need to better assess and communicate the short-term economic impacts of reserves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G_1107-filtered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7044676" y="2832100"/>
            <a:ext cx="495197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700">
                <a:solidFill>
                  <a:srgbClr val="FFFFFF"/>
                </a:solidFill>
              </a:rPr>
              <a:t>Thank you!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Required Price Increase Barchart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426" y="1429741"/>
            <a:ext cx="10345581" cy="8621318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>
            <p:ph type="title"/>
          </p:nvPr>
        </p:nvSpPr>
        <p:spPr>
          <a:xfrm>
            <a:off x="906804" y="-189589"/>
            <a:ext cx="11691596" cy="1625358"/>
          </a:xfrm>
          <a:prstGeom prst="rect">
            <a:avLst/>
          </a:prstGeom>
        </p:spPr>
        <p:txBody>
          <a:bodyPr/>
          <a:lstStyle>
            <a:lvl1pPr defTabSz="414781">
              <a:defRPr sz="56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80">
                <a:solidFill>
                  <a:srgbClr val="FFFFFF"/>
                </a:solidFill>
              </a:rPr>
              <a:t>How Much Should Prices Increase?</a:t>
            </a:r>
          </a:p>
        </p:txBody>
      </p:sp>
      <p:pic>
        <p:nvPicPr>
          <p:cNvPr id="13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142" y="6222234"/>
            <a:ext cx="1279762" cy="931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7544" y="5992919"/>
            <a:ext cx="1378880" cy="1034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-smal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17358" y="2989997"/>
            <a:ext cx="1397330" cy="931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08235" y="2878681"/>
            <a:ext cx="1397499" cy="931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10816" y="2734989"/>
            <a:ext cx="1473378" cy="859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Reserve Trajectory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012" y="170204"/>
            <a:ext cx="109728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NPB Trajectory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304799"/>
            <a:ext cx="109728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ingle Biomass Trajectory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69048"/>
            <a:ext cx="13004801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asted-image.png"/>
          <p:cNvPicPr/>
          <p:nvPr/>
        </p:nvPicPr>
        <p:blipFill>
          <a:blip r:embed="rId3">
            <a:extLst/>
          </a:blip>
          <a:srcRect l="7183" t="4462" r="59483" b="39021"/>
          <a:stretch>
            <a:fillRect/>
          </a:stretch>
        </p:blipFill>
        <p:spPr>
          <a:xfrm>
            <a:off x="7044975" y="2808684"/>
            <a:ext cx="5334001" cy="585087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84886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FFFFFF"/>
                </a:solidFill>
              </a:rPr>
              <a:t>The Science of </a:t>
            </a:r>
            <a:endParaRPr sz="6640">
              <a:solidFill>
                <a:srgbClr val="FFFFFF"/>
              </a:solidFill>
            </a:endParaRPr>
          </a:p>
          <a:p>
            <a:pPr lvl="0" defTabSz="484886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FFFFFF"/>
                </a:solidFill>
              </a:rPr>
              <a:t>Marine Reserves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890" u="sng">
                <a:solidFill>
                  <a:srgbClr val="FFFFFF"/>
                </a:solidFill>
              </a:rPr>
              <a:t>No-take marine reserve</a:t>
            </a:r>
            <a:r>
              <a:rPr sz="2890">
                <a:solidFill>
                  <a:srgbClr val="FFFFFF"/>
                </a:solidFill>
              </a:rPr>
              <a:t>: area of the ocean protected from fishing</a:t>
            </a:r>
            <a:endParaRPr sz="2890">
              <a:solidFill>
                <a:srgbClr val="FFFFFF"/>
              </a:solidFill>
            </a:endParaRPr>
          </a:p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890">
                <a:solidFill>
                  <a:srgbClr val="FFFFFF"/>
                </a:solidFill>
              </a:rPr>
              <a:t>Oceans face many risks</a:t>
            </a:r>
            <a:endParaRPr sz="2890">
              <a:solidFill>
                <a:srgbClr val="FFFFFF"/>
              </a:solidFill>
            </a:endParaRPr>
          </a:p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890">
                <a:solidFill>
                  <a:srgbClr val="FFFFFF"/>
                </a:solidFill>
              </a:rPr>
              <a:t>Fisheries are a critical source of food, income, and employment</a:t>
            </a:r>
            <a:endParaRPr sz="2890">
              <a:solidFill>
                <a:srgbClr val="FFFFFF"/>
              </a:solidFill>
            </a:endParaRPr>
          </a:p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890">
                <a:solidFill>
                  <a:srgbClr val="FFFFFF"/>
                </a:solidFill>
              </a:rPr>
              <a:t>Marine reserves may be a simple and effective tool to protect marine ecosystems and livelihoods</a:t>
            </a:r>
          </a:p>
        </p:txBody>
      </p:sp>
      <p:sp>
        <p:nvSpPr>
          <p:cNvPr id="41" name="Shape 41"/>
          <p:cNvSpPr/>
          <p:nvPr/>
        </p:nvSpPr>
        <p:spPr>
          <a:xfrm rot="19566204">
            <a:off x="7874121" y="3906391"/>
            <a:ext cx="1998641" cy="1297649"/>
          </a:xfrm>
          <a:prstGeom prst="rightArrow">
            <a:avLst>
              <a:gd name="adj1" fmla="val 29303"/>
              <a:gd name="adj2" fmla="val 68400"/>
            </a:avLst>
          </a:prstGeom>
          <a:gradFill>
            <a:gsLst>
              <a:gs pos="0">
                <a:srgbClr val="971817"/>
              </a:gs>
              <a:gs pos="100000">
                <a:srgbClr val="720C04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Reserves and Fisheries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2972954" y="1828556"/>
            <a:ext cx="7058892" cy="384469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Fish inside reserve get larger and more abundant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Act as “bank” for fished area</a:t>
            </a:r>
          </a:p>
        </p:txBody>
      </p:sp>
      <p:pic>
        <p:nvPicPr>
          <p:cNvPr id="47" name="pasted-image.pdf"/>
          <p:cNvPicPr/>
          <p:nvPr/>
        </p:nvPicPr>
        <p:blipFill>
          <a:blip r:embed="rId3">
            <a:extLst/>
          </a:blip>
          <a:srcRect l="0" t="39949" r="49771" b="0"/>
          <a:stretch>
            <a:fillRect/>
          </a:stretch>
        </p:blipFill>
        <p:spPr>
          <a:xfrm>
            <a:off x="3334051" y="5111050"/>
            <a:ext cx="5792597" cy="3971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G_5754.jpeg"/>
          <p:cNvPicPr/>
          <p:nvPr/>
        </p:nvPicPr>
        <p:blipFill>
          <a:blip r:embed="rId3">
            <a:extLst/>
          </a:blip>
          <a:srcRect l="25000" t="0" r="25000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>
            <p:ph type="body" idx="4294967295"/>
          </p:nvPr>
        </p:nvSpPr>
        <p:spPr>
          <a:xfrm>
            <a:off x="685800" y="1468462"/>
            <a:ext cx="5128419" cy="68166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How do reserves affect the short term economic wellbeing of fisheries?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What can we do to offset short term economic losses?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G_3602.jpeg"/>
          <p:cNvPicPr/>
          <p:nvPr/>
        </p:nvPicPr>
        <p:blipFill>
          <a:blip r:embed="rId3">
            <a:alphaModFix amt="65089"/>
            <a:extLst/>
          </a:blip>
          <a:srcRect l="25000" t="0" r="25000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440">
                <a:solidFill>
                  <a:srgbClr val="FFFFFF"/>
                </a:solidFill>
              </a:rPr>
              <a:t>How long until a reserve benefits the community?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ingle Yield Trajectory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96149" y="490964"/>
            <a:ext cx="14034675" cy="877167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3343516" y="3404329"/>
            <a:ext cx="181209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555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558"/>
                </a:solidFill>
              </a:rPr>
              <a:t>Reserve Created</a:t>
            </a:r>
          </a:p>
        </p:txBody>
      </p:sp>
      <p:sp>
        <p:nvSpPr>
          <p:cNvPr id="63" name="Shape 63"/>
          <p:cNvSpPr/>
          <p:nvPr/>
        </p:nvSpPr>
        <p:spPr>
          <a:xfrm flipH="1">
            <a:off x="3632254" y="4372220"/>
            <a:ext cx="386767" cy="778916"/>
          </a:xfrm>
          <a:prstGeom prst="line">
            <a:avLst/>
          </a:prstGeom>
          <a:ln w="25400">
            <a:solidFill>
              <a:srgbClr val="97181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4" name="Shape 64"/>
          <p:cNvSpPr/>
          <p:nvPr/>
        </p:nvSpPr>
        <p:spPr>
          <a:xfrm>
            <a:off x="5315138" y="1497628"/>
            <a:ext cx="18121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555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558"/>
                </a:solidFill>
              </a:rPr>
              <a:t>Catch Increases</a:t>
            </a:r>
          </a:p>
        </p:txBody>
      </p:sp>
      <p:sp>
        <p:nvSpPr>
          <p:cNvPr id="65" name="Shape 65"/>
          <p:cNvSpPr/>
          <p:nvPr/>
        </p:nvSpPr>
        <p:spPr>
          <a:xfrm>
            <a:off x="5916797" y="2443839"/>
            <a:ext cx="919647" cy="2021023"/>
          </a:xfrm>
          <a:prstGeom prst="line">
            <a:avLst/>
          </a:prstGeom>
          <a:ln w="25400">
            <a:solidFill>
              <a:srgbClr val="97181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6" name="Shape 66"/>
          <p:cNvSpPr/>
          <p:nvPr/>
        </p:nvSpPr>
        <p:spPr>
          <a:xfrm>
            <a:off x="8641920" y="6136470"/>
            <a:ext cx="195581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558"/>
                </a:solidFill>
              </a:rPr>
              <a:t>Net Benefit</a:t>
            </a:r>
            <a:endParaRPr sz="3000">
              <a:solidFill>
                <a:srgbClr val="005558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558"/>
                </a:solidFill>
              </a:rPr>
              <a:t>Achieved</a:t>
            </a:r>
          </a:p>
        </p:txBody>
      </p:sp>
      <p:sp>
        <p:nvSpPr>
          <p:cNvPr id="67" name="Shape 67"/>
          <p:cNvSpPr/>
          <p:nvPr/>
        </p:nvSpPr>
        <p:spPr>
          <a:xfrm flipH="1" flipV="1">
            <a:off x="9189010" y="5316120"/>
            <a:ext cx="324559" cy="1147311"/>
          </a:xfrm>
          <a:prstGeom prst="line">
            <a:avLst/>
          </a:prstGeom>
          <a:ln w="25400">
            <a:solidFill>
              <a:srgbClr val="97181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6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0373" y="4268680"/>
            <a:ext cx="2461871" cy="168292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3260804" y="5221826"/>
            <a:ext cx="3348791" cy="3006255"/>
          </a:xfrm>
          <a:prstGeom prst="rect">
            <a:avLst/>
          </a:prstGeom>
          <a:solidFill>
            <a:srgbClr val="FF3436">
              <a:alpha val="5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91248" y="3772932"/>
            <a:ext cx="19777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Change in </a:t>
            </a:r>
          </a:p>
        </p:txBody>
      </p:sp>
      <p:sp>
        <p:nvSpPr>
          <p:cNvPr id="71" name="Shape 71"/>
          <p:cNvSpPr/>
          <p:nvPr/>
        </p:nvSpPr>
        <p:spPr>
          <a:xfrm>
            <a:off x="190565" y="6077770"/>
            <a:ext cx="113080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Catch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xi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" grpId="2"/>
      <p:bldP build="whole" bldLvl="1" animBg="1" rev="0" advAuto="0" spid="6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Model Species</a:t>
            </a:r>
          </a:p>
        </p:txBody>
      </p:sp>
      <p:pic>
        <p:nvPicPr>
          <p:cNvPr id="7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5898" y="2525819"/>
            <a:ext cx="3509520" cy="2339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42" y="5561834"/>
            <a:ext cx="3785578" cy="275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85176" y="5623714"/>
            <a:ext cx="4510963" cy="2632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9677" y="2525819"/>
            <a:ext cx="3119573" cy="2339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asted-image-small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21276" y="5525413"/>
            <a:ext cx="4242596" cy="2828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91287" y="2635209"/>
            <a:ext cx="3102574" cy="212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xfrm>
            <a:off x="464947" y="-79421"/>
            <a:ext cx="12074906" cy="1317033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20">
                <a:solidFill>
                  <a:srgbClr val="FFFFFF"/>
                </a:solidFill>
              </a:rPr>
              <a:t>How Many Years until Fishery sees Net Benefits?</a:t>
            </a:r>
          </a:p>
        </p:txBody>
      </p:sp>
      <p:pic>
        <p:nvPicPr>
          <p:cNvPr id="84" name="Time to Positive NPB Barchart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085" y="927950"/>
            <a:ext cx="109728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G_1679.jpg"/>
          <p:cNvPicPr/>
          <p:nvPr/>
        </p:nvPicPr>
        <p:blipFill>
          <a:blip r:embed="rId2">
            <a:alphaModFix amt="52720"/>
            <a:extLst/>
          </a:blip>
          <a:srcRect l="5555" t="0" r="5555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>
            <p:ph type="title"/>
          </p:nvPr>
        </p:nvSpPr>
        <p:spPr>
          <a:xfrm>
            <a:off x="1143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What’s the Solution?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